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 id="275" r:id="rId14"/>
    <p:sldId id="268" r:id="rId15"/>
    <p:sldId id="278" r:id="rId16"/>
    <p:sldId id="269" r:id="rId17"/>
    <p:sldId id="270" r:id="rId18"/>
    <p:sldId id="271" r:id="rId19"/>
    <p:sldId id="272" r:id="rId20"/>
    <p:sldId id="279" r:id="rId21"/>
    <p:sldId id="273" r:id="rId22"/>
    <p:sldId id="277" r:id="rId23"/>
    <p:sldId id="276" r:id="rId24"/>
    <p:sldId id="27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msi Bheemi reddy" initials="VBr" lastIdx="1" clrIdx="0">
    <p:extLst>
      <p:ext uri="{19B8F6BF-5375-455C-9EA6-DF929625EA0E}">
        <p15:presenceInfo xmlns:p15="http://schemas.microsoft.com/office/powerpoint/2012/main" userId="069e2cb63213a34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226" autoAdjust="0"/>
  </p:normalViewPr>
  <p:slideViewPr>
    <p:cSldViewPr snapToGrid="0">
      <p:cViewPr varScale="1">
        <p:scale>
          <a:sx n="82" d="100"/>
          <a:sy n="82" d="100"/>
        </p:scale>
        <p:origin x="64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C69F31-8EE2-40AA-B467-E410AEDAFD79}" type="datetimeFigureOut">
              <a:rPr lang="en-IN" smtClean="0"/>
              <a:t>18-10-2019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792975793"/>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18-10-2019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1764607307"/>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18-10-2019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639563027"/>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18-10-2019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2455775621"/>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18-10-2019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38435074"/>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18-10-2019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979577944"/>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C69F31-8EE2-40AA-B467-E410AEDAFD79}" type="datetimeFigureOut">
              <a:rPr lang="en-IN" smtClean="0"/>
              <a:t>18-10-2019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400552003"/>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C69F31-8EE2-40AA-B467-E410AEDAFD79}" type="datetimeFigureOut">
              <a:rPr lang="en-IN" smtClean="0"/>
              <a:t>18-10-2019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4120211341"/>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C69F31-8EE2-40AA-B467-E410AEDAFD79}" type="datetimeFigureOut">
              <a:rPr lang="en-IN" smtClean="0"/>
              <a:t>18-10-2019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2788168567"/>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9F31-8EE2-40AA-B467-E410AEDAFD79}" type="datetimeFigureOut">
              <a:rPr lang="en-IN" smtClean="0"/>
              <a:t>18-10-2019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865938881"/>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C69F31-8EE2-40AA-B467-E410AEDAFD79}" type="datetimeFigureOut">
              <a:rPr lang="en-IN" smtClean="0"/>
              <a:t>18-10-2019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288640994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C69F31-8EE2-40AA-B467-E410AEDAFD79}" type="datetimeFigureOut">
              <a:rPr lang="en-IN" smtClean="0"/>
              <a:t>18-10-2019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02198370"/>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C69F31-8EE2-40AA-B467-E410AEDAFD79}" type="datetimeFigureOut">
              <a:rPr lang="en-IN" smtClean="0"/>
              <a:t>18-10-2019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1211747651"/>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C69F31-8EE2-40AA-B467-E410AEDAFD79}" type="datetimeFigureOut">
              <a:rPr lang="en-IN" smtClean="0"/>
              <a:t>18-10-2019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35347254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AC69F31-8EE2-40AA-B467-E410AEDAFD79}" type="datetimeFigureOut">
              <a:rPr lang="en-IN" smtClean="0"/>
              <a:t>18-10-2019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3743312875"/>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C69F31-8EE2-40AA-B467-E410AEDAFD79}" type="datetimeFigureOut">
              <a:rPr lang="en-IN" smtClean="0"/>
              <a:t>18-10-2019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043D04-C88D-4830-BD06-2953FD7FADE6}" type="slidenum">
              <a:rPr lang="en-IN" smtClean="0"/>
              <a:t>‹#›</a:t>
            </a:fld>
            <a:endParaRPr lang="en-IN"/>
          </a:p>
        </p:txBody>
      </p:sp>
    </p:spTree>
    <p:extLst>
      <p:ext uri="{BB962C8B-B14F-4D97-AF65-F5344CB8AC3E}">
        <p14:creationId xmlns:p14="http://schemas.microsoft.com/office/powerpoint/2010/main" val="108767346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AC69F31-8EE2-40AA-B467-E410AEDAFD79}" type="datetimeFigureOut">
              <a:rPr lang="en-IN" smtClean="0"/>
              <a:t>18-10-2019</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0043D04-C88D-4830-BD06-2953FD7FADE6}" type="slidenum">
              <a:rPr lang="en-IN" smtClean="0"/>
              <a:t>‹#›</a:t>
            </a:fld>
            <a:endParaRPr lang="en-IN"/>
          </a:p>
        </p:txBody>
      </p:sp>
    </p:spTree>
    <p:extLst>
      <p:ext uri="{BB962C8B-B14F-4D97-AF65-F5344CB8AC3E}">
        <p14:creationId xmlns:p14="http://schemas.microsoft.com/office/powerpoint/2010/main" val="40018369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ransition spd="slow">
    <p:wipe/>
  </p:transition>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D1C6E-0B20-48E4-AC2E-B7E06C6AD856}"/>
              </a:ext>
            </a:extLst>
          </p:cNvPr>
          <p:cNvSpPr>
            <a:spLocks noGrp="1"/>
          </p:cNvSpPr>
          <p:nvPr>
            <p:ph type="ctrTitle"/>
          </p:nvPr>
        </p:nvSpPr>
        <p:spPr>
          <a:xfrm>
            <a:off x="323274" y="443346"/>
            <a:ext cx="8839200" cy="2484582"/>
          </a:xfrm>
        </p:spPr>
        <p:txBody>
          <a:bodyPr/>
          <a:lstStyle/>
          <a:p>
            <a:pPr algn="ctr"/>
            <a:r>
              <a:rPr lang="en-US" sz="4800" dirty="0"/>
              <a:t>Web Application for Training and Placement Cell</a:t>
            </a:r>
            <a:endParaRPr lang="en-IN" sz="4800" dirty="0"/>
          </a:p>
        </p:txBody>
      </p:sp>
      <p:sp>
        <p:nvSpPr>
          <p:cNvPr id="3" name="Subtitle 2">
            <a:extLst>
              <a:ext uri="{FF2B5EF4-FFF2-40B4-BE49-F238E27FC236}">
                <a16:creationId xmlns:a16="http://schemas.microsoft.com/office/drawing/2014/main" id="{3914E614-F236-451B-B7DD-4F0B8FC71A24}"/>
              </a:ext>
            </a:extLst>
          </p:cNvPr>
          <p:cNvSpPr>
            <a:spLocks noGrp="1"/>
          </p:cNvSpPr>
          <p:nvPr>
            <p:ph type="subTitle" idx="1"/>
          </p:nvPr>
        </p:nvSpPr>
        <p:spPr>
          <a:xfrm>
            <a:off x="1507067" y="3930073"/>
            <a:ext cx="7766936" cy="1667162"/>
          </a:xfrm>
        </p:spPr>
        <p:txBody>
          <a:bodyPr>
            <a:normAutofit fontScale="92500" lnSpcReduction="20000"/>
          </a:bodyPr>
          <a:lstStyle/>
          <a:p>
            <a:pPr algn="l"/>
            <a:r>
              <a:rPr lang="en-US" dirty="0">
                <a:solidFill>
                  <a:schemeClr val="tx1"/>
                </a:solidFill>
              </a:rPr>
              <a:t>B. Vamsi       – 189X5A05K3</a:t>
            </a:r>
          </a:p>
          <a:p>
            <a:pPr algn="l"/>
            <a:r>
              <a:rPr lang="en-US" dirty="0">
                <a:solidFill>
                  <a:schemeClr val="tx1"/>
                </a:solidFill>
              </a:rPr>
              <a:t>G. Abhishek  – 179X1A05B3</a:t>
            </a:r>
          </a:p>
          <a:p>
            <a:pPr algn="l"/>
            <a:r>
              <a:rPr lang="en-US" dirty="0">
                <a:solidFill>
                  <a:schemeClr val="tx1"/>
                </a:solidFill>
              </a:rPr>
              <a:t>Shaik Ashfaq – 179X1A05F7</a:t>
            </a:r>
          </a:p>
          <a:p>
            <a:pPr algn="l"/>
            <a:endParaRPr lang="en-US" dirty="0">
              <a:solidFill>
                <a:schemeClr val="tx1"/>
              </a:solidFill>
            </a:endParaRPr>
          </a:p>
          <a:p>
            <a:pPr algn="l"/>
            <a:r>
              <a:rPr lang="en-US" dirty="0">
                <a:solidFill>
                  <a:schemeClr val="tx1"/>
                </a:solidFill>
              </a:rPr>
              <a:t>Under the guidance of Sri. P. Praveen Yadav </a:t>
            </a:r>
            <a:endParaRPr lang="en-IN" dirty="0">
              <a:solidFill>
                <a:schemeClr val="tx1"/>
              </a:solidFill>
            </a:endParaRPr>
          </a:p>
        </p:txBody>
      </p:sp>
    </p:spTree>
    <p:extLst>
      <p:ext uri="{BB962C8B-B14F-4D97-AF65-F5344CB8AC3E}">
        <p14:creationId xmlns:p14="http://schemas.microsoft.com/office/powerpoint/2010/main" val="22431655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5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18744-FE9C-45E5-8744-4DABB8BE73AE}"/>
              </a:ext>
            </a:extLst>
          </p:cNvPr>
          <p:cNvSpPr>
            <a:spLocks noGrp="1"/>
          </p:cNvSpPr>
          <p:nvPr>
            <p:ph type="title"/>
          </p:nvPr>
        </p:nvSpPr>
        <p:spPr/>
        <p:txBody>
          <a:bodyPr/>
          <a:lstStyle/>
          <a:p>
            <a:pPr algn="ctr"/>
            <a:r>
              <a:rPr lang="en-US" dirty="0"/>
              <a:t>Welcome Page</a:t>
            </a:r>
            <a:endParaRPr lang="en-IN" dirty="0"/>
          </a:p>
        </p:txBody>
      </p:sp>
      <p:pic>
        <p:nvPicPr>
          <p:cNvPr id="9" name="Content Placeholder 8" descr="A screenshot of a computer&#10;&#10;Description automatically generated">
            <a:extLst>
              <a:ext uri="{FF2B5EF4-FFF2-40B4-BE49-F238E27FC236}">
                <a16:creationId xmlns:a16="http://schemas.microsoft.com/office/drawing/2014/main" id="{5CBAD90B-A894-437E-8124-2AE48BE7B4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6889" y="1609738"/>
            <a:ext cx="8249564" cy="4638662"/>
          </a:xfrm>
        </p:spPr>
      </p:pic>
    </p:spTree>
    <p:extLst>
      <p:ext uri="{BB962C8B-B14F-4D97-AF65-F5344CB8AC3E}">
        <p14:creationId xmlns:p14="http://schemas.microsoft.com/office/powerpoint/2010/main" val="1579584670"/>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C0364-1124-4419-9B05-40CDBCC6F877}"/>
              </a:ext>
            </a:extLst>
          </p:cNvPr>
          <p:cNvSpPr>
            <a:spLocks noGrp="1"/>
          </p:cNvSpPr>
          <p:nvPr>
            <p:ph type="title"/>
          </p:nvPr>
        </p:nvSpPr>
        <p:spPr/>
        <p:txBody>
          <a:bodyPr/>
          <a:lstStyle/>
          <a:p>
            <a:pPr algn="ctr"/>
            <a:r>
              <a:rPr lang="en-US" dirty="0"/>
              <a:t>Feedback Module page</a:t>
            </a:r>
            <a:endParaRPr lang="en-IN" dirty="0"/>
          </a:p>
        </p:txBody>
      </p:sp>
      <p:pic>
        <p:nvPicPr>
          <p:cNvPr id="5" name="Content Placeholder 4" descr="A screenshot of a computer screen&#10;&#10;Description automatically generated">
            <a:extLst>
              <a:ext uri="{FF2B5EF4-FFF2-40B4-BE49-F238E27FC236}">
                <a16:creationId xmlns:a16="http://schemas.microsoft.com/office/drawing/2014/main" id="{5B14553F-B501-441A-AB59-CD0D11C824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1151" y="1482998"/>
            <a:ext cx="8252851" cy="4642229"/>
          </a:xfrm>
        </p:spPr>
      </p:pic>
    </p:spTree>
    <p:extLst>
      <p:ext uri="{BB962C8B-B14F-4D97-AF65-F5344CB8AC3E}">
        <p14:creationId xmlns:p14="http://schemas.microsoft.com/office/powerpoint/2010/main" val="3041778467"/>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48B65-19C3-4FFA-AD05-76F4E56C18F5}"/>
              </a:ext>
            </a:extLst>
          </p:cNvPr>
          <p:cNvSpPr>
            <a:spLocks noGrp="1"/>
          </p:cNvSpPr>
          <p:nvPr>
            <p:ph type="title"/>
          </p:nvPr>
        </p:nvSpPr>
        <p:spPr/>
        <p:txBody>
          <a:bodyPr/>
          <a:lstStyle/>
          <a:p>
            <a:pPr algn="ctr"/>
            <a:r>
              <a:rPr lang="en-US" dirty="0"/>
              <a:t>Feedback Submit    </a:t>
            </a:r>
            <a:endParaRPr lang="en-IN" dirty="0"/>
          </a:p>
        </p:txBody>
      </p:sp>
      <p:pic>
        <p:nvPicPr>
          <p:cNvPr id="11" name="Content Placeholder 10" descr="A screenshot of a cell phone&#10;&#10;Description automatically generated">
            <a:extLst>
              <a:ext uri="{FF2B5EF4-FFF2-40B4-BE49-F238E27FC236}">
                <a16:creationId xmlns:a16="http://schemas.microsoft.com/office/drawing/2014/main" id="{36B3149C-8C6A-4CCA-9D92-575EE839FC7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8542" y="1641869"/>
            <a:ext cx="7894252" cy="4439486"/>
          </a:xfrm>
        </p:spPr>
      </p:pic>
    </p:spTree>
    <p:extLst>
      <p:ext uri="{BB962C8B-B14F-4D97-AF65-F5344CB8AC3E}">
        <p14:creationId xmlns:p14="http://schemas.microsoft.com/office/powerpoint/2010/main" val="2397854458"/>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82A92-4B28-4C79-888A-E6C3D2200356}"/>
              </a:ext>
            </a:extLst>
          </p:cNvPr>
          <p:cNvSpPr>
            <a:spLocks noGrp="1"/>
          </p:cNvSpPr>
          <p:nvPr>
            <p:ph type="title"/>
          </p:nvPr>
        </p:nvSpPr>
        <p:spPr/>
        <p:txBody>
          <a:bodyPr/>
          <a:lstStyle/>
          <a:p>
            <a:pPr algn="ctr"/>
            <a:r>
              <a:rPr lang="en-US" dirty="0"/>
              <a:t>Feedback Search</a:t>
            </a:r>
            <a:endParaRPr lang="en-IN" dirty="0"/>
          </a:p>
        </p:txBody>
      </p:sp>
      <p:pic>
        <p:nvPicPr>
          <p:cNvPr id="4" name="Content Placeholder 7" descr="A screenshot of a cell phone&#10;&#10;Description automatically generated">
            <a:extLst>
              <a:ext uri="{FF2B5EF4-FFF2-40B4-BE49-F238E27FC236}">
                <a16:creationId xmlns:a16="http://schemas.microsoft.com/office/drawing/2014/main" id="{D661CE10-4BB6-4EAF-8F19-E6E6F95260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47221" y="1511560"/>
            <a:ext cx="7867440" cy="4427829"/>
          </a:xfrm>
        </p:spPr>
      </p:pic>
    </p:spTree>
    <p:extLst>
      <p:ext uri="{BB962C8B-B14F-4D97-AF65-F5344CB8AC3E}">
        <p14:creationId xmlns:p14="http://schemas.microsoft.com/office/powerpoint/2010/main" val="2405983640"/>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A86A8-5109-48CB-9A7A-F7430908E2AE}"/>
              </a:ext>
            </a:extLst>
          </p:cNvPr>
          <p:cNvSpPr>
            <a:spLocks noGrp="1"/>
          </p:cNvSpPr>
          <p:nvPr>
            <p:ph type="title"/>
          </p:nvPr>
        </p:nvSpPr>
        <p:spPr/>
        <p:txBody>
          <a:bodyPr/>
          <a:lstStyle/>
          <a:p>
            <a:pPr algn="ctr"/>
            <a:r>
              <a:rPr lang="en-US" dirty="0"/>
              <a:t>Admin Login          </a:t>
            </a:r>
            <a:endParaRPr lang="en-IN" dirty="0"/>
          </a:p>
        </p:txBody>
      </p:sp>
      <p:pic>
        <p:nvPicPr>
          <p:cNvPr id="4" name="Picture 3">
            <a:extLst>
              <a:ext uri="{FF2B5EF4-FFF2-40B4-BE49-F238E27FC236}">
                <a16:creationId xmlns:a16="http://schemas.microsoft.com/office/drawing/2014/main" id="{E856CCB8-5F0F-4539-BA2D-7C16F9B2F2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300" y="1412415"/>
            <a:ext cx="8596668" cy="4835985"/>
          </a:xfrm>
          <a:prstGeom prst="rect">
            <a:avLst/>
          </a:prstGeom>
        </p:spPr>
      </p:pic>
      <p:sp>
        <p:nvSpPr>
          <p:cNvPr id="8" name="Content Placeholder 7">
            <a:extLst>
              <a:ext uri="{FF2B5EF4-FFF2-40B4-BE49-F238E27FC236}">
                <a16:creationId xmlns:a16="http://schemas.microsoft.com/office/drawing/2014/main" id="{2565C9E3-6759-4708-92E0-3E60541C33CD}"/>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2133664855"/>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039F7-33F9-4A63-A02C-67354C93D53F}"/>
              </a:ext>
            </a:extLst>
          </p:cNvPr>
          <p:cNvSpPr>
            <a:spLocks noGrp="1"/>
          </p:cNvSpPr>
          <p:nvPr>
            <p:ph type="title"/>
          </p:nvPr>
        </p:nvSpPr>
        <p:spPr/>
        <p:txBody>
          <a:bodyPr/>
          <a:lstStyle/>
          <a:p>
            <a:r>
              <a:rPr lang="en-US" dirty="0"/>
              <a:t>Admin Operations :</a:t>
            </a:r>
            <a:endParaRPr lang="en-IN" dirty="0"/>
          </a:p>
        </p:txBody>
      </p:sp>
      <p:pic>
        <p:nvPicPr>
          <p:cNvPr id="5" name="Content Placeholder 4">
            <a:extLst>
              <a:ext uri="{FF2B5EF4-FFF2-40B4-BE49-F238E27FC236}">
                <a16:creationId xmlns:a16="http://schemas.microsoft.com/office/drawing/2014/main" id="{E99D6467-22D0-45D0-8600-EC98DD3C63A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3102" y="1745948"/>
            <a:ext cx="7949682" cy="4296077"/>
          </a:xfrm>
        </p:spPr>
      </p:pic>
    </p:spTree>
    <p:extLst>
      <p:ext uri="{BB962C8B-B14F-4D97-AF65-F5344CB8AC3E}">
        <p14:creationId xmlns:p14="http://schemas.microsoft.com/office/powerpoint/2010/main" val="4209288315"/>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54FFB-ACC6-4B0C-82BB-C3E6D8354C2E}"/>
              </a:ext>
            </a:extLst>
          </p:cNvPr>
          <p:cNvSpPr>
            <a:spLocks noGrp="1"/>
          </p:cNvSpPr>
          <p:nvPr>
            <p:ph type="title"/>
          </p:nvPr>
        </p:nvSpPr>
        <p:spPr/>
        <p:txBody>
          <a:bodyPr/>
          <a:lstStyle/>
          <a:p>
            <a:pPr algn="ctr"/>
            <a:r>
              <a:rPr lang="en-US" dirty="0"/>
              <a:t>Adding a student</a:t>
            </a:r>
            <a:endParaRPr lang="en-IN" dirty="0"/>
          </a:p>
        </p:txBody>
      </p:sp>
      <p:pic>
        <p:nvPicPr>
          <p:cNvPr id="7" name="Content Placeholder 6" descr="A close up of a sign&#10;&#10;Description automatically generated">
            <a:extLst>
              <a:ext uri="{FF2B5EF4-FFF2-40B4-BE49-F238E27FC236}">
                <a16:creationId xmlns:a16="http://schemas.microsoft.com/office/drawing/2014/main" id="{A7C6B241-4E32-4F49-A2D1-9C4DB10869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2125" y="1504335"/>
            <a:ext cx="8304056" cy="4665511"/>
          </a:xfrm>
        </p:spPr>
      </p:pic>
    </p:spTree>
    <p:extLst>
      <p:ext uri="{BB962C8B-B14F-4D97-AF65-F5344CB8AC3E}">
        <p14:creationId xmlns:p14="http://schemas.microsoft.com/office/powerpoint/2010/main" val="3832841798"/>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586B1-88D2-4707-9C3C-BF95092C2EE8}"/>
              </a:ext>
            </a:extLst>
          </p:cNvPr>
          <p:cNvSpPr>
            <a:spLocks noGrp="1"/>
          </p:cNvSpPr>
          <p:nvPr>
            <p:ph type="title"/>
          </p:nvPr>
        </p:nvSpPr>
        <p:spPr/>
        <p:txBody>
          <a:bodyPr/>
          <a:lstStyle/>
          <a:p>
            <a:pPr algn="ctr"/>
            <a:r>
              <a:rPr lang="en-US" dirty="0"/>
              <a:t>Update student details</a:t>
            </a:r>
            <a:endParaRPr lang="en-IN" dirty="0"/>
          </a:p>
        </p:txBody>
      </p:sp>
      <p:pic>
        <p:nvPicPr>
          <p:cNvPr id="7" name="Content Placeholder 6" descr="A close up of a logo&#10;&#10;Description automatically generated">
            <a:extLst>
              <a:ext uri="{FF2B5EF4-FFF2-40B4-BE49-F238E27FC236}">
                <a16:creationId xmlns:a16="http://schemas.microsoft.com/office/drawing/2014/main" id="{18DD5F56-F50C-4500-AE4A-968F74A21FA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5992" y="1619698"/>
            <a:ext cx="8220860" cy="4628702"/>
          </a:xfrm>
        </p:spPr>
      </p:pic>
    </p:spTree>
    <p:extLst>
      <p:ext uri="{BB962C8B-B14F-4D97-AF65-F5344CB8AC3E}">
        <p14:creationId xmlns:p14="http://schemas.microsoft.com/office/powerpoint/2010/main" val="2768895661"/>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E0C82-B567-404B-941B-620244BB2775}"/>
              </a:ext>
            </a:extLst>
          </p:cNvPr>
          <p:cNvSpPr>
            <a:spLocks noGrp="1"/>
          </p:cNvSpPr>
          <p:nvPr>
            <p:ph type="title"/>
          </p:nvPr>
        </p:nvSpPr>
        <p:spPr/>
        <p:txBody>
          <a:bodyPr/>
          <a:lstStyle/>
          <a:p>
            <a:pPr algn="ctr"/>
            <a:r>
              <a:rPr lang="en-US" dirty="0"/>
              <a:t>View all student data (Output)</a:t>
            </a:r>
            <a:endParaRPr lang="en-IN" dirty="0"/>
          </a:p>
        </p:txBody>
      </p:sp>
      <p:pic>
        <p:nvPicPr>
          <p:cNvPr id="7" name="Content Placeholder 6" descr="A screenshot of a cell phone&#10;&#10;Description automatically generated">
            <a:extLst>
              <a:ext uri="{FF2B5EF4-FFF2-40B4-BE49-F238E27FC236}">
                <a16:creationId xmlns:a16="http://schemas.microsoft.com/office/drawing/2014/main" id="{FCBA3E35-F3DD-4B5D-883F-0BCD288FB1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7085" y="1555830"/>
            <a:ext cx="7973960" cy="4486196"/>
          </a:xfrm>
        </p:spPr>
      </p:pic>
    </p:spTree>
    <p:extLst>
      <p:ext uri="{BB962C8B-B14F-4D97-AF65-F5344CB8AC3E}">
        <p14:creationId xmlns:p14="http://schemas.microsoft.com/office/powerpoint/2010/main" val="4091820954"/>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D1658-E7A0-4ED3-BCD9-37C1D2D1B2C3}"/>
              </a:ext>
            </a:extLst>
          </p:cNvPr>
          <p:cNvSpPr>
            <a:spLocks noGrp="1"/>
          </p:cNvSpPr>
          <p:nvPr>
            <p:ph type="title"/>
          </p:nvPr>
        </p:nvSpPr>
        <p:spPr/>
        <p:txBody>
          <a:bodyPr/>
          <a:lstStyle/>
          <a:p>
            <a:pPr algn="ctr"/>
            <a:r>
              <a:rPr lang="en-US" dirty="0"/>
              <a:t>View all feedback data (Output)</a:t>
            </a:r>
            <a:endParaRPr lang="en-IN" dirty="0"/>
          </a:p>
        </p:txBody>
      </p:sp>
      <p:pic>
        <p:nvPicPr>
          <p:cNvPr id="7" name="Content Placeholder 6" descr="A screenshot of a computer&#10;&#10;Description automatically generated">
            <a:extLst>
              <a:ext uri="{FF2B5EF4-FFF2-40B4-BE49-F238E27FC236}">
                <a16:creationId xmlns:a16="http://schemas.microsoft.com/office/drawing/2014/main" id="{1478EE2D-52C0-4D07-A12F-E091D661649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88765" y="1656225"/>
            <a:ext cx="8373805" cy="4710265"/>
          </a:xfrm>
        </p:spPr>
      </p:pic>
    </p:spTree>
    <p:extLst>
      <p:ext uri="{BB962C8B-B14F-4D97-AF65-F5344CB8AC3E}">
        <p14:creationId xmlns:p14="http://schemas.microsoft.com/office/powerpoint/2010/main" val="978040406"/>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0BB6D-97AA-414B-B795-ACC4EC3CD2D5}"/>
              </a:ext>
            </a:extLst>
          </p:cNvPr>
          <p:cNvSpPr>
            <a:spLocks noGrp="1"/>
          </p:cNvSpPr>
          <p:nvPr>
            <p:ph type="title"/>
          </p:nvPr>
        </p:nvSpPr>
        <p:spPr/>
        <p:txBody>
          <a:bodyPr/>
          <a:lstStyle/>
          <a:p>
            <a:r>
              <a:rPr lang="en-US" dirty="0"/>
              <a:t>ABSTRACT :</a:t>
            </a:r>
            <a:endParaRPr lang="en-IN" dirty="0"/>
          </a:p>
        </p:txBody>
      </p:sp>
      <p:sp>
        <p:nvSpPr>
          <p:cNvPr id="3" name="Content Placeholder 2">
            <a:extLst>
              <a:ext uri="{FF2B5EF4-FFF2-40B4-BE49-F238E27FC236}">
                <a16:creationId xmlns:a16="http://schemas.microsoft.com/office/drawing/2014/main" id="{5B029A25-F86E-4824-98B9-83AD6C071C13}"/>
              </a:ext>
            </a:extLst>
          </p:cNvPr>
          <p:cNvSpPr>
            <a:spLocks noGrp="1"/>
          </p:cNvSpPr>
          <p:nvPr>
            <p:ph idx="1"/>
          </p:nvPr>
        </p:nvSpPr>
        <p:spPr>
          <a:xfrm>
            <a:off x="677334" y="1459345"/>
            <a:ext cx="8596668" cy="5024582"/>
          </a:xfrm>
        </p:spPr>
        <p:txBody>
          <a:bodyPr>
            <a:normAutofit/>
          </a:bodyPr>
          <a:lstStyle/>
          <a:p>
            <a:r>
              <a:rPr lang="en-US" sz="2400" dirty="0"/>
              <a:t>This project is aimed at developing a web application for the Training and Placement cell of the college. This system can be used as an application for the TPO of the college to manage the student information with regards to placement. Students can also be able to share their interview experiences and suggestions for next upcoming batches to crack their recruitment test and interviews. And also present students in college can also be able to search for the past interview feedbacks.</a:t>
            </a:r>
            <a:endParaRPr lang="en-IN" sz="2400" dirty="0"/>
          </a:p>
        </p:txBody>
      </p:sp>
    </p:spTree>
    <p:extLst>
      <p:ext uri="{BB962C8B-B14F-4D97-AF65-F5344CB8AC3E}">
        <p14:creationId xmlns:p14="http://schemas.microsoft.com/office/powerpoint/2010/main" val="1787762232"/>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91697-7E27-42E6-B0E1-8D5BF19FF05F}"/>
              </a:ext>
            </a:extLst>
          </p:cNvPr>
          <p:cNvSpPr>
            <a:spLocks noGrp="1"/>
          </p:cNvSpPr>
          <p:nvPr>
            <p:ph type="title"/>
          </p:nvPr>
        </p:nvSpPr>
        <p:spPr/>
        <p:txBody>
          <a:bodyPr/>
          <a:lstStyle/>
          <a:p>
            <a:r>
              <a:rPr lang="en-US" dirty="0"/>
              <a:t>Deleting Feedback Response :</a:t>
            </a:r>
            <a:endParaRPr lang="en-IN" dirty="0"/>
          </a:p>
        </p:txBody>
      </p:sp>
      <p:pic>
        <p:nvPicPr>
          <p:cNvPr id="5" name="Content Placeholder 4">
            <a:extLst>
              <a:ext uri="{FF2B5EF4-FFF2-40B4-BE49-F238E27FC236}">
                <a16:creationId xmlns:a16="http://schemas.microsoft.com/office/drawing/2014/main" id="{9F563465-C5AE-4348-AD70-7F4B986DF5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334" y="1660849"/>
            <a:ext cx="8554022" cy="4493143"/>
          </a:xfrm>
        </p:spPr>
      </p:pic>
    </p:spTree>
    <p:extLst>
      <p:ext uri="{BB962C8B-B14F-4D97-AF65-F5344CB8AC3E}">
        <p14:creationId xmlns:p14="http://schemas.microsoft.com/office/powerpoint/2010/main" val="2938841573"/>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8D7D0-8CF5-4B4C-A111-56845A4A6D67}"/>
              </a:ext>
            </a:extLst>
          </p:cNvPr>
          <p:cNvSpPr>
            <a:spLocks noGrp="1"/>
          </p:cNvSpPr>
          <p:nvPr>
            <p:ph type="title"/>
          </p:nvPr>
        </p:nvSpPr>
        <p:spPr/>
        <p:txBody>
          <a:bodyPr/>
          <a:lstStyle/>
          <a:p>
            <a:r>
              <a:rPr lang="en-US" dirty="0"/>
              <a:t>Testing :</a:t>
            </a:r>
            <a:endParaRPr lang="en-IN" dirty="0"/>
          </a:p>
        </p:txBody>
      </p:sp>
      <p:sp>
        <p:nvSpPr>
          <p:cNvPr id="3" name="Content Placeholder 2">
            <a:extLst>
              <a:ext uri="{FF2B5EF4-FFF2-40B4-BE49-F238E27FC236}">
                <a16:creationId xmlns:a16="http://schemas.microsoft.com/office/drawing/2014/main" id="{713D5C6D-AD80-4413-BAF5-2F4365DCAE40}"/>
              </a:ext>
            </a:extLst>
          </p:cNvPr>
          <p:cNvSpPr>
            <a:spLocks noGrp="1"/>
          </p:cNvSpPr>
          <p:nvPr>
            <p:ph idx="1"/>
          </p:nvPr>
        </p:nvSpPr>
        <p:spPr/>
        <p:txBody>
          <a:bodyPr>
            <a:normAutofit/>
          </a:bodyPr>
          <a:lstStyle/>
          <a:p>
            <a:r>
              <a:rPr lang="en-US" sz="2800" dirty="0"/>
              <a:t>For the purpose of testing our project, we are using following methods of testing :</a:t>
            </a:r>
          </a:p>
          <a:p>
            <a:endParaRPr lang="en-US" sz="2800" dirty="0"/>
          </a:p>
          <a:p>
            <a:pPr algn="just"/>
            <a:r>
              <a:rPr lang="en-US" sz="2800" dirty="0">
                <a:solidFill>
                  <a:srgbClr val="002060"/>
                </a:solidFill>
              </a:rPr>
              <a:t>White Box Testing and </a:t>
            </a:r>
          </a:p>
          <a:p>
            <a:pPr algn="just"/>
            <a:r>
              <a:rPr lang="en-US" sz="2800" dirty="0">
                <a:solidFill>
                  <a:srgbClr val="002060"/>
                </a:solidFill>
              </a:rPr>
              <a:t>Black Box Testing</a:t>
            </a:r>
            <a:endParaRPr lang="en-IN" sz="2800" dirty="0">
              <a:solidFill>
                <a:srgbClr val="002060"/>
              </a:solidFill>
            </a:endParaRPr>
          </a:p>
        </p:txBody>
      </p:sp>
    </p:spTree>
    <p:extLst>
      <p:ext uri="{BB962C8B-B14F-4D97-AF65-F5344CB8AC3E}">
        <p14:creationId xmlns:p14="http://schemas.microsoft.com/office/powerpoint/2010/main" val="639806246"/>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A1F5F-8A82-4860-AA7D-0542F6FCF4E2}"/>
              </a:ext>
            </a:extLst>
          </p:cNvPr>
          <p:cNvSpPr>
            <a:spLocks noGrp="1"/>
          </p:cNvSpPr>
          <p:nvPr>
            <p:ph type="title"/>
          </p:nvPr>
        </p:nvSpPr>
        <p:spPr/>
        <p:txBody>
          <a:bodyPr/>
          <a:lstStyle/>
          <a:p>
            <a:r>
              <a:rPr lang="en-US" dirty="0"/>
              <a:t>Future extension of project :</a:t>
            </a:r>
            <a:endParaRPr lang="en-IN" dirty="0"/>
          </a:p>
        </p:txBody>
      </p:sp>
      <p:sp>
        <p:nvSpPr>
          <p:cNvPr id="3" name="Content Placeholder 2">
            <a:extLst>
              <a:ext uri="{FF2B5EF4-FFF2-40B4-BE49-F238E27FC236}">
                <a16:creationId xmlns:a16="http://schemas.microsoft.com/office/drawing/2014/main" id="{CD5047BC-145D-49E7-803B-DAD5E8DACFED}"/>
              </a:ext>
            </a:extLst>
          </p:cNvPr>
          <p:cNvSpPr>
            <a:spLocks noGrp="1"/>
          </p:cNvSpPr>
          <p:nvPr>
            <p:ph idx="1"/>
          </p:nvPr>
        </p:nvSpPr>
        <p:spPr>
          <a:xfrm>
            <a:off x="677334" y="1772817"/>
            <a:ext cx="8596668" cy="4268546"/>
          </a:xfrm>
        </p:spPr>
        <p:txBody>
          <a:bodyPr>
            <a:normAutofit lnSpcReduction="10000"/>
          </a:bodyPr>
          <a:lstStyle/>
          <a:p>
            <a:r>
              <a:rPr lang="en-US" sz="2400" dirty="0"/>
              <a:t>By using the Google Cloud Platform or any other cloud databases for storing and it can be accessed through out college.</a:t>
            </a:r>
            <a:endParaRPr lang="en-IN" sz="2400" dirty="0"/>
          </a:p>
          <a:p>
            <a:r>
              <a:rPr lang="en-IN" sz="2400" dirty="0"/>
              <a:t>And then we can place this is as a official website for Training and Placement cell of college by modifying the entire project by gathering all the requirements from the TPO.</a:t>
            </a:r>
          </a:p>
          <a:p>
            <a:r>
              <a:rPr lang="en-IN" sz="2400" dirty="0"/>
              <a:t> And also we can include information about upcoming drives and ITCA training updates in website.</a:t>
            </a:r>
          </a:p>
          <a:p>
            <a:r>
              <a:rPr lang="en-IN" sz="2400" dirty="0"/>
              <a:t>And also we can  collect all the resumes of the students and places it has a references for the upcoming students.</a:t>
            </a:r>
            <a:endParaRPr lang="en-US" sz="2400" dirty="0"/>
          </a:p>
        </p:txBody>
      </p:sp>
    </p:spTree>
    <p:extLst>
      <p:ext uri="{BB962C8B-B14F-4D97-AF65-F5344CB8AC3E}">
        <p14:creationId xmlns:p14="http://schemas.microsoft.com/office/powerpoint/2010/main" val="1455921548"/>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C9C6E-C141-4141-AD76-06B9A05BDFB1}"/>
              </a:ext>
            </a:extLst>
          </p:cNvPr>
          <p:cNvSpPr>
            <a:spLocks noGrp="1"/>
          </p:cNvSpPr>
          <p:nvPr>
            <p:ph type="title"/>
          </p:nvPr>
        </p:nvSpPr>
        <p:spPr/>
        <p:txBody>
          <a:bodyPr/>
          <a:lstStyle/>
          <a:p>
            <a:r>
              <a:rPr lang="en-US" dirty="0"/>
              <a:t>Conclusion :</a:t>
            </a:r>
            <a:endParaRPr lang="en-IN" dirty="0"/>
          </a:p>
        </p:txBody>
      </p:sp>
      <p:sp>
        <p:nvSpPr>
          <p:cNvPr id="3" name="Content Placeholder 2">
            <a:extLst>
              <a:ext uri="{FF2B5EF4-FFF2-40B4-BE49-F238E27FC236}">
                <a16:creationId xmlns:a16="http://schemas.microsoft.com/office/drawing/2014/main" id="{18F6FA07-E035-4D74-ABFD-D084521E1556}"/>
              </a:ext>
            </a:extLst>
          </p:cNvPr>
          <p:cNvSpPr>
            <a:spLocks noGrp="1"/>
          </p:cNvSpPr>
          <p:nvPr>
            <p:ph idx="1"/>
          </p:nvPr>
        </p:nvSpPr>
        <p:spPr>
          <a:xfrm>
            <a:off x="677334" y="1819469"/>
            <a:ext cx="8596668" cy="4221893"/>
          </a:xfrm>
        </p:spPr>
        <p:txBody>
          <a:bodyPr>
            <a:normAutofit/>
          </a:bodyPr>
          <a:lstStyle/>
          <a:p>
            <a:r>
              <a:rPr lang="en-US" sz="2400" dirty="0"/>
              <a:t>From a proper analysis of positive points and constraints on the component, it can be safely concluded that the product is a highly efficient GUI based component.</a:t>
            </a:r>
          </a:p>
          <a:p>
            <a:endParaRPr lang="en-US" sz="2400" dirty="0"/>
          </a:p>
          <a:p>
            <a:r>
              <a:rPr lang="en-US" sz="2400" dirty="0"/>
              <a:t>This all information has to be managed manually. So, there is a need to develop a system that can solve the mentioned problem. This software are comes with just that solutions.</a:t>
            </a:r>
            <a:endParaRPr lang="en-IN" sz="2400" dirty="0"/>
          </a:p>
        </p:txBody>
      </p:sp>
    </p:spTree>
    <p:extLst>
      <p:ext uri="{BB962C8B-B14F-4D97-AF65-F5344CB8AC3E}">
        <p14:creationId xmlns:p14="http://schemas.microsoft.com/office/powerpoint/2010/main" val="4080269616"/>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29978-9F5E-48F9-9D4A-E4A3D636CED2}"/>
              </a:ext>
            </a:extLst>
          </p:cNvPr>
          <p:cNvSpPr>
            <a:spLocks noGrp="1"/>
          </p:cNvSpPr>
          <p:nvPr>
            <p:ph type="title"/>
          </p:nvPr>
        </p:nvSpPr>
        <p:spPr/>
        <p:txBody>
          <a:bodyPr/>
          <a:lstStyle/>
          <a:p>
            <a:endParaRPr lang="en-IN"/>
          </a:p>
        </p:txBody>
      </p:sp>
      <p:pic>
        <p:nvPicPr>
          <p:cNvPr id="5" name="Content Placeholder 4" descr="A close up of a logo&#10;&#10;Description automatically generated">
            <a:extLst>
              <a:ext uri="{FF2B5EF4-FFF2-40B4-BE49-F238E27FC236}">
                <a16:creationId xmlns:a16="http://schemas.microsoft.com/office/drawing/2014/main" id="{5141A830-6F6B-43A1-A419-5EA3E1F90F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5795" y="1022101"/>
            <a:ext cx="6333135" cy="5136103"/>
          </a:xfrm>
        </p:spPr>
      </p:pic>
    </p:spTree>
    <p:extLst>
      <p:ext uri="{BB962C8B-B14F-4D97-AF65-F5344CB8AC3E}">
        <p14:creationId xmlns:p14="http://schemas.microsoft.com/office/powerpoint/2010/main" val="2084616024"/>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71F28-C6E6-47C0-8494-83113618A451}"/>
              </a:ext>
            </a:extLst>
          </p:cNvPr>
          <p:cNvSpPr>
            <a:spLocks noGrp="1"/>
          </p:cNvSpPr>
          <p:nvPr>
            <p:ph type="title"/>
          </p:nvPr>
        </p:nvSpPr>
        <p:spPr>
          <a:xfrm>
            <a:off x="677334" y="609600"/>
            <a:ext cx="8596668" cy="738909"/>
          </a:xfrm>
        </p:spPr>
        <p:txBody>
          <a:bodyPr/>
          <a:lstStyle/>
          <a:p>
            <a:r>
              <a:rPr lang="en-US" dirty="0"/>
              <a:t>OBJECTIVE :</a:t>
            </a:r>
            <a:endParaRPr lang="en-IN" dirty="0"/>
          </a:p>
        </p:txBody>
      </p:sp>
      <p:sp>
        <p:nvSpPr>
          <p:cNvPr id="3" name="Content Placeholder 2">
            <a:extLst>
              <a:ext uri="{FF2B5EF4-FFF2-40B4-BE49-F238E27FC236}">
                <a16:creationId xmlns:a16="http://schemas.microsoft.com/office/drawing/2014/main" id="{CCB00AFA-BF69-43ED-8C0F-487AF6B890A3}"/>
              </a:ext>
            </a:extLst>
          </p:cNvPr>
          <p:cNvSpPr>
            <a:spLocks noGrp="1"/>
          </p:cNvSpPr>
          <p:nvPr>
            <p:ph idx="1"/>
          </p:nvPr>
        </p:nvSpPr>
        <p:spPr>
          <a:xfrm>
            <a:off x="677334" y="1468583"/>
            <a:ext cx="8596668" cy="4572780"/>
          </a:xfrm>
        </p:spPr>
        <p:txBody>
          <a:bodyPr>
            <a:noAutofit/>
          </a:bodyPr>
          <a:lstStyle/>
          <a:p>
            <a:r>
              <a:rPr lang="en-US" sz="2700" dirty="0"/>
              <a:t>The primary objective of the application for Training and Placement Cell is to reduce the work-load of the TPO’s who has to maintain all the records in a excel sheets which becomes to search and maintain which is very time consuming as well as very hectic.</a:t>
            </a:r>
          </a:p>
          <a:p>
            <a:r>
              <a:rPr lang="en-US" sz="2700" dirty="0"/>
              <a:t>Our project provides the facility of maintaining the details of the students and collects the all interview feedbacks for upcoming batches recruitments.</a:t>
            </a:r>
            <a:endParaRPr lang="en-IN" sz="2700" dirty="0"/>
          </a:p>
        </p:txBody>
      </p:sp>
    </p:spTree>
    <p:extLst>
      <p:ext uri="{BB962C8B-B14F-4D97-AF65-F5344CB8AC3E}">
        <p14:creationId xmlns:p14="http://schemas.microsoft.com/office/powerpoint/2010/main" val="208482179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89EF-3EFF-46BA-A6CC-706D318EBF8A}"/>
              </a:ext>
            </a:extLst>
          </p:cNvPr>
          <p:cNvSpPr>
            <a:spLocks noGrp="1"/>
          </p:cNvSpPr>
          <p:nvPr>
            <p:ph type="title"/>
          </p:nvPr>
        </p:nvSpPr>
        <p:spPr>
          <a:xfrm>
            <a:off x="677334" y="609600"/>
            <a:ext cx="8596668" cy="803564"/>
          </a:xfrm>
        </p:spPr>
        <p:txBody>
          <a:bodyPr/>
          <a:lstStyle/>
          <a:p>
            <a:r>
              <a:rPr lang="en-US" dirty="0"/>
              <a:t>Technologies Used :</a:t>
            </a:r>
            <a:endParaRPr lang="en-IN" dirty="0"/>
          </a:p>
        </p:txBody>
      </p:sp>
      <p:sp>
        <p:nvSpPr>
          <p:cNvPr id="3" name="Content Placeholder 2">
            <a:extLst>
              <a:ext uri="{FF2B5EF4-FFF2-40B4-BE49-F238E27FC236}">
                <a16:creationId xmlns:a16="http://schemas.microsoft.com/office/drawing/2014/main" id="{B3D11AE0-AA0F-49A9-9003-A310AC2A79C6}"/>
              </a:ext>
            </a:extLst>
          </p:cNvPr>
          <p:cNvSpPr>
            <a:spLocks noGrp="1"/>
          </p:cNvSpPr>
          <p:nvPr>
            <p:ph idx="1"/>
          </p:nvPr>
        </p:nvSpPr>
        <p:spPr>
          <a:xfrm>
            <a:off x="677334" y="1801091"/>
            <a:ext cx="8596668" cy="4240272"/>
          </a:xfrm>
        </p:spPr>
        <p:txBody>
          <a:bodyPr/>
          <a:lstStyle/>
          <a:p>
            <a:pPr marL="0" indent="0">
              <a:buNone/>
            </a:pPr>
            <a:r>
              <a:rPr lang="en-US" sz="2400" dirty="0"/>
              <a:t>This project is a web application that is developed in PHP, HTML ( including web technology such as CSS) having Xampp server as local database server.</a:t>
            </a:r>
          </a:p>
          <a:p>
            <a:pPr marL="0" indent="0">
              <a:buNone/>
            </a:pPr>
            <a:r>
              <a:rPr lang="en-US" sz="2400" dirty="0"/>
              <a:t>	</a:t>
            </a:r>
          </a:p>
          <a:p>
            <a:pPr>
              <a:buFont typeface="Wingdings" panose="05000000000000000000" pitchFamily="2" charset="2"/>
              <a:buChar char="Ø"/>
            </a:pPr>
            <a:r>
              <a:rPr lang="en-IN" sz="2800" dirty="0"/>
              <a:t>Coding : PHP</a:t>
            </a:r>
            <a:endParaRPr lang="en-US" sz="2800" dirty="0"/>
          </a:p>
          <a:p>
            <a:pPr>
              <a:buFont typeface="Wingdings" panose="05000000000000000000" pitchFamily="2" charset="2"/>
              <a:buChar char="Ø"/>
            </a:pPr>
            <a:r>
              <a:rPr lang="en-IN" sz="2800" dirty="0"/>
              <a:t>Input Design : HTML, CSS</a:t>
            </a:r>
          </a:p>
          <a:p>
            <a:pPr>
              <a:buFont typeface="Wingdings" panose="05000000000000000000" pitchFamily="2" charset="2"/>
              <a:buChar char="Ø"/>
            </a:pPr>
            <a:r>
              <a:rPr lang="en-IN" sz="2800" dirty="0"/>
              <a:t>Database Server : </a:t>
            </a:r>
            <a:r>
              <a:rPr lang="en-IN" sz="2800" dirty="0" err="1"/>
              <a:t>Xampp</a:t>
            </a:r>
            <a:endParaRPr lang="en-US" sz="2800" dirty="0"/>
          </a:p>
        </p:txBody>
      </p:sp>
    </p:spTree>
    <p:extLst>
      <p:ext uri="{BB962C8B-B14F-4D97-AF65-F5344CB8AC3E}">
        <p14:creationId xmlns:p14="http://schemas.microsoft.com/office/powerpoint/2010/main" val="3346589332"/>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E018B-BD84-4E7A-81CC-5202959433D2}"/>
              </a:ext>
            </a:extLst>
          </p:cNvPr>
          <p:cNvSpPr>
            <a:spLocks noGrp="1"/>
          </p:cNvSpPr>
          <p:nvPr>
            <p:ph type="title"/>
          </p:nvPr>
        </p:nvSpPr>
        <p:spPr>
          <a:xfrm>
            <a:off x="677334" y="609600"/>
            <a:ext cx="8596668" cy="1024647"/>
          </a:xfrm>
        </p:spPr>
        <p:txBody>
          <a:bodyPr/>
          <a:lstStyle/>
          <a:p>
            <a:r>
              <a:rPr lang="en-US" dirty="0"/>
              <a:t>ANALYSIS :</a:t>
            </a:r>
            <a:endParaRPr lang="en-IN" dirty="0"/>
          </a:p>
        </p:txBody>
      </p:sp>
      <p:sp>
        <p:nvSpPr>
          <p:cNvPr id="3" name="Content Placeholder 2">
            <a:extLst>
              <a:ext uri="{FF2B5EF4-FFF2-40B4-BE49-F238E27FC236}">
                <a16:creationId xmlns:a16="http://schemas.microsoft.com/office/drawing/2014/main" id="{4DF8A73A-2CD3-4F35-9648-105C443D1F1A}"/>
              </a:ext>
            </a:extLst>
          </p:cNvPr>
          <p:cNvSpPr>
            <a:spLocks noGrp="1"/>
          </p:cNvSpPr>
          <p:nvPr>
            <p:ph idx="1"/>
          </p:nvPr>
        </p:nvSpPr>
        <p:spPr>
          <a:xfrm>
            <a:off x="677334" y="1634247"/>
            <a:ext cx="8596668" cy="4407115"/>
          </a:xfrm>
        </p:spPr>
        <p:txBody>
          <a:bodyPr>
            <a:normAutofit/>
          </a:bodyPr>
          <a:lstStyle/>
          <a:p>
            <a:r>
              <a:rPr lang="en-US" sz="2800" dirty="0"/>
              <a:t>During analysis data is collected on the various files.</a:t>
            </a:r>
            <a:endParaRPr lang="en-IN" sz="2800" dirty="0"/>
          </a:p>
          <a:p>
            <a:r>
              <a:rPr lang="en-IN" sz="2800" dirty="0"/>
              <a:t>The detailed studies carried out to check the work ability of proposed system.</a:t>
            </a:r>
          </a:p>
          <a:p>
            <a:r>
              <a:rPr lang="en-IN" sz="2800" dirty="0"/>
              <a:t>Chances of mistake due to large amount of information.</a:t>
            </a:r>
          </a:p>
          <a:p>
            <a:r>
              <a:rPr lang="en-IN" sz="2800" dirty="0"/>
              <a:t>Too much time required for maintaining records.</a:t>
            </a:r>
            <a:endParaRPr lang="en-US" sz="2800" dirty="0"/>
          </a:p>
        </p:txBody>
      </p:sp>
    </p:spTree>
    <p:extLst>
      <p:ext uri="{BB962C8B-B14F-4D97-AF65-F5344CB8AC3E}">
        <p14:creationId xmlns:p14="http://schemas.microsoft.com/office/powerpoint/2010/main" val="619917572"/>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771DE-8400-4751-B725-1601C5486502}"/>
              </a:ext>
            </a:extLst>
          </p:cNvPr>
          <p:cNvSpPr>
            <a:spLocks noGrp="1"/>
          </p:cNvSpPr>
          <p:nvPr>
            <p:ph type="title"/>
          </p:nvPr>
        </p:nvSpPr>
        <p:spPr/>
        <p:txBody>
          <a:bodyPr/>
          <a:lstStyle/>
          <a:p>
            <a:pPr algn="ctr"/>
            <a:r>
              <a:rPr lang="en-US" dirty="0"/>
              <a:t>DFD CONTEXT LEVEL </a:t>
            </a:r>
            <a:endParaRPr lang="en-IN" dirty="0"/>
          </a:p>
        </p:txBody>
      </p:sp>
      <p:sp>
        <p:nvSpPr>
          <p:cNvPr id="4" name="Rectangle 3">
            <a:extLst>
              <a:ext uri="{FF2B5EF4-FFF2-40B4-BE49-F238E27FC236}">
                <a16:creationId xmlns:a16="http://schemas.microsoft.com/office/drawing/2014/main" id="{D9515502-6E04-4E8E-909B-1BDB1B50B2CC}"/>
              </a:ext>
            </a:extLst>
          </p:cNvPr>
          <p:cNvSpPr/>
          <p:nvPr/>
        </p:nvSpPr>
        <p:spPr>
          <a:xfrm>
            <a:off x="1369617" y="2937777"/>
            <a:ext cx="1922047" cy="10697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Admin</a:t>
            </a:r>
            <a:endParaRPr lang="en-IN" dirty="0"/>
          </a:p>
        </p:txBody>
      </p:sp>
      <p:sp>
        <p:nvSpPr>
          <p:cNvPr id="5" name="Oval 4">
            <a:extLst>
              <a:ext uri="{FF2B5EF4-FFF2-40B4-BE49-F238E27FC236}">
                <a16:creationId xmlns:a16="http://schemas.microsoft.com/office/drawing/2014/main" id="{ACFD3C38-37AB-4A9C-B596-74581437E65C}"/>
              </a:ext>
            </a:extLst>
          </p:cNvPr>
          <p:cNvSpPr/>
          <p:nvPr/>
        </p:nvSpPr>
        <p:spPr>
          <a:xfrm>
            <a:off x="5180079" y="2937776"/>
            <a:ext cx="1244207" cy="10697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T&amp;P </a:t>
            </a:r>
            <a:endParaRPr lang="en-IN" dirty="0"/>
          </a:p>
        </p:txBody>
      </p:sp>
      <p:sp>
        <p:nvSpPr>
          <p:cNvPr id="6" name="Rectangle 5">
            <a:extLst>
              <a:ext uri="{FF2B5EF4-FFF2-40B4-BE49-F238E27FC236}">
                <a16:creationId xmlns:a16="http://schemas.microsoft.com/office/drawing/2014/main" id="{40CECC85-5495-4375-8339-D1487A82EF0C}"/>
              </a:ext>
            </a:extLst>
          </p:cNvPr>
          <p:cNvSpPr/>
          <p:nvPr/>
        </p:nvSpPr>
        <p:spPr>
          <a:xfrm>
            <a:off x="8244886" y="2937776"/>
            <a:ext cx="1428715" cy="10719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Feedback</a:t>
            </a:r>
            <a:endParaRPr lang="en-IN" dirty="0"/>
          </a:p>
        </p:txBody>
      </p:sp>
      <p:cxnSp>
        <p:nvCxnSpPr>
          <p:cNvPr id="10" name="Straight Arrow Connector 9">
            <a:extLst>
              <a:ext uri="{FF2B5EF4-FFF2-40B4-BE49-F238E27FC236}">
                <a16:creationId xmlns:a16="http://schemas.microsoft.com/office/drawing/2014/main" id="{E3516615-FDCC-43E4-9BE3-3C41F26289A5}"/>
              </a:ext>
            </a:extLst>
          </p:cNvPr>
          <p:cNvCxnSpPr>
            <a:cxnSpLocks/>
          </p:cNvCxnSpPr>
          <p:nvPr/>
        </p:nvCxnSpPr>
        <p:spPr>
          <a:xfrm>
            <a:off x="3384234" y="3261942"/>
            <a:ext cx="16137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C813E875-DCD4-4DF7-B97D-987B9C23C8A2}"/>
              </a:ext>
            </a:extLst>
          </p:cNvPr>
          <p:cNvCxnSpPr/>
          <p:nvPr/>
        </p:nvCxnSpPr>
        <p:spPr>
          <a:xfrm flipH="1">
            <a:off x="3384234" y="3720334"/>
            <a:ext cx="16888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F6F88EA-DA1B-49A1-BB2B-461ABADF093A}"/>
              </a:ext>
            </a:extLst>
          </p:cNvPr>
          <p:cNvCxnSpPr/>
          <p:nvPr/>
        </p:nvCxnSpPr>
        <p:spPr>
          <a:xfrm flipH="1">
            <a:off x="6522892" y="3720334"/>
            <a:ext cx="15955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41B3723-BE02-4677-9DC3-C33B25D56DAC}"/>
              </a:ext>
            </a:extLst>
          </p:cNvPr>
          <p:cNvCxnSpPr>
            <a:cxnSpLocks/>
          </p:cNvCxnSpPr>
          <p:nvPr/>
        </p:nvCxnSpPr>
        <p:spPr>
          <a:xfrm>
            <a:off x="6522892" y="3261942"/>
            <a:ext cx="15955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116884"/>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4291B-49E4-46FC-BA7C-D5D295C191DE}"/>
              </a:ext>
            </a:extLst>
          </p:cNvPr>
          <p:cNvSpPr>
            <a:spLocks noGrp="1"/>
          </p:cNvSpPr>
          <p:nvPr>
            <p:ph type="title"/>
          </p:nvPr>
        </p:nvSpPr>
        <p:spPr/>
        <p:txBody>
          <a:bodyPr/>
          <a:lstStyle/>
          <a:p>
            <a:pPr algn="ctr"/>
            <a:r>
              <a:rPr lang="en-US" dirty="0"/>
              <a:t>DFD LEVEL – 1 (FEEDBACK)</a:t>
            </a:r>
            <a:endParaRPr lang="en-IN" dirty="0"/>
          </a:p>
        </p:txBody>
      </p:sp>
      <p:sp>
        <p:nvSpPr>
          <p:cNvPr id="3" name="Content Placeholder 2">
            <a:extLst>
              <a:ext uri="{FF2B5EF4-FFF2-40B4-BE49-F238E27FC236}">
                <a16:creationId xmlns:a16="http://schemas.microsoft.com/office/drawing/2014/main" id="{3289A25B-2985-4530-82F1-88838BB1189E}"/>
              </a:ext>
            </a:extLst>
          </p:cNvPr>
          <p:cNvSpPr>
            <a:spLocks noGrp="1"/>
          </p:cNvSpPr>
          <p:nvPr>
            <p:ph idx="1"/>
          </p:nvPr>
        </p:nvSpPr>
        <p:spPr>
          <a:xfrm>
            <a:off x="677334" y="1682885"/>
            <a:ext cx="8596668" cy="4358477"/>
          </a:xfrm>
        </p:spPr>
        <p:txBody>
          <a:bodyPr/>
          <a:lstStyle/>
          <a:p>
            <a:endParaRPr lang="en-IN" dirty="0"/>
          </a:p>
        </p:txBody>
      </p:sp>
      <p:sp>
        <p:nvSpPr>
          <p:cNvPr id="4" name="Rectangle 3">
            <a:extLst>
              <a:ext uri="{FF2B5EF4-FFF2-40B4-BE49-F238E27FC236}">
                <a16:creationId xmlns:a16="http://schemas.microsoft.com/office/drawing/2014/main" id="{612B5861-0DDE-4164-AC3A-5F4D80169471}"/>
              </a:ext>
            </a:extLst>
          </p:cNvPr>
          <p:cNvSpPr/>
          <p:nvPr/>
        </p:nvSpPr>
        <p:spPr>
          <a:xfrm>
            <a:off x="2402733" y="3429000"/>
            <a:ext cx="1838528" cy="676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Feedback</a:t>
            </a:r>
            <a:endParaRPr lang="en-IN" dirty="0"/>
          </a:p>
        </p:txBody>
      </p:sp>
      <p:sp>
        <p:nvSpPr>
          <p:cNvPr id="5" name="Oval 4">
            <a:extLst>
              <a:ext uri="{FF2B5EF4-FFF2-40B4-BE49-F238E27FC236}">
                <a16:creationId xmlns:a16="http://schemas.microsoft.com/office/drawing/2014/main" id="{768658FB-08C3-43EB-ACB1-5EEF0827CCF0}"/>
              </a:ext>
            </a:extLst>
          </p:cNvPr>
          <p:cNvSpPr/>
          <p:nvPr/>
        </p:nvSpPr>
        <p:spPr>
          <a:xfrm>
            <a:off x="5865779" y="2344366"/>
            <a:ext cx="1848255" cy="100194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Submit a feedback</a:t>
            </a:r>
            <a:endParaRPr lang="en-IN" dirty="0"/>
          </a:p>
        </p:txBody>
      </p:sp>
      <p:sp>
        <p:nvSpPr>
          <p:cNvPr id="6" name="Oval 5">
            <a:extLst>
              <a:ext uri="{FF2B5EF4-FFF2-40B4-BE49-F238E27FC236}">
                <a16:creationId xmlns:a16="http://schemas.microsoft.com/office/drawing/2014/main" id="{FA8C3270-AF70-4D2E-A2C3-E27108FEA673}"/>
              </a:ext>
            </a:extLst>
          </p:cNvPr>
          <p:cNvSpPr/>
          <p:nvPr/>
        </p:nvSpPr>
        <p:spPr>
          <a:xfrm>
            <a:off x="5865779" y="4377447"/>
            <a:ext cx="1848255" cy="100194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Search for feedback</a:t>
            </a:r>
            <a:endParaRPr lang="en-IN" dirty="0"/>
          </a:p>
        </p:txBody>
      </p:sp>
      <p:cxnSp>
        <p:nvCxnSpPr>
          <p:cNvPr id="8" name="Straight Arrow Connector 7">
            <a:extLst>
              <a:ext uri="{FF2B5EF4-FFF2-40B4-BE49-F238E27FC236}">
                <a16:creationId xmlns:a16="http://schemas.microsoft.com/office/drawing/2014/main" id="{DF0B5BBF-D6D2-4073-885B-7F4BA7905114}"/>
              </a:ext>
            </a:extLst>
          </p:cNvPr>
          <p:cNvCxnSpPr/>
          <p:nvPr/>
        </p:nvCxnSpPr>
        <p:spPr>
          <a:xfrm flipV="1">
            <a:off x="4241261" y="3005847"/>
            <a:ext cx="1536969" cy="6031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0162873-1C98-4CE3-92A4-1FC039503A79}"/>
              </a:ext>
            </a:extLst>
          </p:cNvPr>
          <p:cNvCxnSpPr>
            <a:cxnSpLocks/>
          </p:cNvCxnSpPr>
          <p:nvPr/>
        </p:nvCxnSpPr>
        <p:spPr>
          <a:xfrm>
            <a:off x="4241261" y="3891064"/>
            <a:ext cx="1624518" cy="6031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464044"/>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37C37-26C5-4EF7-A52A-BDC277718539}"/>
              </a:ext>
            </a:extLst>
          </p:cNvPr>
          <p:cNvSpPr>
            <a:spLocks noGrp="1"/>
          </p:cNvSpPr>
          <p:nvPr>
            <p:ph type="title"/>
          </p:nvPr>
        </p:nvSpPr>
        <p:spPr/>
        <p:txBody>
          <a:bodyPr/>
          <a:lstStyle/>
          <a:p>
            <a:pPr algn="ctr"/>
            <a:r>
              <a:rPr lang="en-US" dirty="0"/>
              <a:t>DFD LEVEL – 2 (ADMIN)</a:t>
            </a:r>
            <a:endParaRPr lang="en-IN" dirty="0"/>
          </a:p>
        </p:txBody>
      </p:sp>
      <p:sp>
        <p:nvSpPr>
          <p:cNvPr id="4" name="Rectangle 3">
            <a:extLst>
              <a:ext uri="{FF2B5EF4-FFF2-40B4-BE49-F238E27FC236}">
                <a16:creationId xmlns:a16="http://schemas.microsoft.com/office/drawing/2014/main" id="{2F2B5202-162A-408D-B6A2-E9D72CC4EFF5}"/>
              </a:ext>
            </a:extLst>
          </p:cNvPr>
          <p:cNvSpPr/>
          <p:nvPr/>
        </p:nvSpPr>
        <p:spPr>
          <a:xfrm>
            <a:off x="2593586" y="2989042"/>
            <a:ext cx="1716385" cy="819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Admin</a:t>
            </a:r>
            <a:endParaRPr lang="en-IN" dirty="0"/>
          </a:p>
        </p:txBody>
      </p:sp>
      <p:sp>
        <p:nvSpPr>
          <p:cNvPr id="5" name="Oval 4">
            <a:extLst>
              <a:ext uri="{FF2B5EF4-FFF2-40B4-BE49-F238E27FC236}">
                <a16:creationId xmlns:a16="http://schemas.microsoft.com/office/drawing/2014/main" id="{451C1A76-7A86-4265-BDB7-D5E331790433}"/>
              </a:ext>
            </a:extLst>
          </p:cNvPr>
          <p:cNvSpPr/>
          <p:nvPr/>
        </p:nvSpPr>
        <p:spPr>
          <a:xfrm>
            <a:off x="6024069" y="1784718"/>
            <a:ext cx="1877276" cy="7684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 a Student</a:t>
            </a:r>
            <a:endParaRPr lang="en-IN" dirty="0"/>
          </a:p>
        </p:txBody>
      </p:sp>
      <p:sp>
        <p:nvSpPr>
          <p:cNvPr id="7" name="Oval 6">
            <a:extLst>
              <a:ext uri="{FF2B5EF4-FFF2-40B4-BE49-F238E27FC236}">
                <a16:creationId xmlns:a16="http://schemas.microsoft.com/office/drawing/2014/main" id="{65E689FB-F60F-4CB4-B5F7-B5CF6603DF95}"/>
              </a:ext>
            </a:extLst>
          </p:cNvPr>
          <p:cNvSpPr/>
          <p:nvPr/>
        </p:nvSpPr>
        <p:spPr>
          <a:xfrm>
            <a:off x="6054523" y="2735676"/>
            <a:ext cx="1755254" cy="79254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 a Student</a:t>
            </a:r>
            <a:endParaRPr lang="en-IN" dirty="0"/>
          </a:p>
        </p:txBody>
      </p:sp>
      <p:cxnSp>
        <p:nvCxnSpPr>
          <p:cNvPr id="11" name="Straight Arrow Connector 10">
            <a:extLst>
              <a:ext uri="{FF2B5EF4-FFF2-40B4-BE49-F238E27FC236}">
                <a16:creationId xmlns:a16="http://schemas.microsoft.com/office/drawing/2014/main" id="{5D7CD533-ECCA-4A8E-8328-C76BD878DCDA}"/>
              </a:ext>
            </a:extLst>
          </p:cNvPr>
          <p:cNvCxnSpPr>
            <a:cxnSpLocks/>
          </p:cNvCxnSpPr>
          <p:nvPr/>
        </p:nvCxnSpPr>
        <p:spPr>
          <a:xfrm flipV="1">
            <a:off x="3948706" y="2201986"/>
            <a:ext cx="1877276" cy="11578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577E6A35-6C2F-45D3-9124-F659C2BEE583}"/>
              </a:ext>
            </a:extLst>
          </p:cNvPr>
          <p:cNvPicPr>
            <a:picLocks noChangeAspect="1"/>
          </p:cNvPicPr>
          <p:nvPr/>
        </p:nvPicPr>
        <p:blipFill>
          <a:blip r:embed="rId2"/>
          <a:stretch>
            <a:fillRect/>
          </a:stretch>
        </p:blipFill>
        <p:spPr>
          <a:xfrm rot="4958474">
            <a:off x="3743249" y="3861334"/>
            <a:ext cx="2745936" cy="1631249"/>
          </a:xfrm>
          <a:prstGeom prst="rect">
            <a:avLst/>
          </a:prstGeom>
        </p:spPr>
      </p:pic>
      <p:pic>
        <p:nvPicPr>
          <p:cNvPr id="13" name="Picture 12">
            <a:extLst>
              <a:ext uri="{FF2B5EF4-FFF2-40B4-BE49-F238E27FC236}">
                <a16:creationId xmlns:a16="http://schemas.microsoft.com/office/drawing/2014/main" id="{9565A638-BAC1-4974-975E-EAA687875EC0}"/>
              </a:ext>
            </a:extLst>
          </p:cNvPr>
          <p:cNvPicPr>
            <a:picLocks noChangeAspect="1"/>
          </p:cNvPicPr>
          <p:nvPr/>
        </p:nvPicPr>
        <p:blipFill>
          <a:blip r:embed="rId2"/>
          <a:stretch>
            <a:fillRect/>
          </a:stretch>
        </p:blipFill>
        <p:spPr>
          <a:xfrm rot="4016639">
            <a:off x="3874830" y="3365262"/>
            <a:ext cx="2230010" cy="1324758"/>
          </a:xfrm>
          <a:prstGeom prst="rect">
            <a:avLst/>
          </a:prstGeom>
        </p:spPr>
      </p:pic>
      <p:pic>
        <p:nvPicPr>
          <p:cNvPr id="14" name="Picture 13">
            <a:extLst>
              <a:ext uri="{FF2B5EF4-FFF2-40B4-BE49-F238E27FC236}">
                <a16:creationId xmlns:a16="http://schemas.microsoft.com/office/drawing/2014/main" id="{ED73D5C7-7CD8-4F94-A3CE-3CE0F5FB9CAA}"/>
              </a:ext>
            </a:extLst>
          </p:cNvPr>
          <p:cNvPicPr>
            <a:picLocks noChangeAspect="1"/>
          </p:cNvPicPr>
          <p:nvPr/>
        </p:nvPicPr>
        <p:blipFill>
          <a:blip r:embed="rId2"/>
          <a:stretch>
            <a:fillRect/>
          </a:stretch>
        </p:blipFill>
        <p:spPr>
          <a:xfrm rot="2663311">
            <a:off x="4162164" y="3100388"/>
            <a:ext cx="1759306" cy="1045133"/>
          </a:xfrm>
          <a:prstGeom prst="rect">
            <a:avLst/>
          </a:prstGeom>
        </p:spPr>
      </p:pic>
      <p:sp>
        <p:nvSpPr>
          <p:cNvPr id="16" name="Content Placeholder 15">
            <a:extLst>
              <a:ext uri="{FF2B5EF4-FFF2-40B4-BE49-F238E27FC236}">
                <a16:creationId xmlns:a16="http://schemas.microsoft.com/office/drawing/2014/main" id="{3FE81C81-5EB4-4089-A404-1BE0783576BF}"/>
              </a:ext>
            </a:extLst>
          </p:cNvPr>
          <p:cNvSpPr>
            <a:spLocks noGrp="1"/>
          </p:cNvSpPr>
          <p:nvPr>
            <p:ph idx="1"/>
          </p:nvPr>
        </p:nvSpPr>
        <p:spPr>
          <a:xfrm>
            <a:off x="162068" y="1715992"/>
            <a:ext cx="9111934" cy="4087811"/>
          </a:xfrm>
        </p:spPr>
        <p:txBody>
          <a:bodyPr/>
          <a:lstStyle/>
          <a:p>
            <a:pPr marL="0" indent="0">
              <a:buNone/>
            </a:pPr>
            <a:endParaRPr lang="en-IN" dirty="0"/>
          </a:p>
          <a:p>
            <a:pPr marL="0" indent="0">
              <a:buNone/>
            </a:pPr>
            <a:endParaRPr lang="en-IN" dirty="0"/>
          </a:p>
        </p:txBody>
      </p:sp>
      <p:sp>
        <p:nvSpPr>
          <p:cNvPr id="17" name="Oval 16">
            <a:extLst>
              <a:ext uri="{FF2B5EF4-FFF2-40B4-BE49-F238E27FC236}">
                <a16:creationId xmlns:a16="http://schemas.microsoft.com/office/drawing/2014/main" id="{7021A55D-1FC3-4EEB-A603-7247F590E3FE}"/>
              </a:ext>
            </a:extLst>
          </p:cNvPr>
          <p:cNvSpPr/>
          <p:nvPr/>
        </p:nvSpPr>
        <p:spPr>
          <a:xfrm>
            <a:off x="6056454" y="4702756"/>
            <a:ext cx="1694453" cy="9166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all Student details</a:t>
            </a:r>
            <a:endParaRPr lang="en-IN" dirty="0"/>
          </a:p>
        </p:txBody>
      </p:sp>
      <p:sp>
        <p:nvSpPr>
          <p:cNvPr id="19" name="Oval 18">
            <a:extLst>
              <a:ext uri="{FF2B5EF4-FFF2-40B4-BE49-F238E27FC236}">
                <a16:creationId xmlns:a16="http://schemas.microsoft.com/office/drawing/2014/main" id="{C651438C-D64E-4E53-8AFC-BCE013F22927}"/>
              </a:ext>
            </a:extLst>
          </p:cNvPr>
          <p:cNvSpPr/>
          <p:nvPr/>
        </p:nvSpPr>
        <p:spPr>
          <a:xfrm>
            <a:off x="6030029" y="5713361"/>
            <a:ext cx="1690181" cy="8300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 all feedback</a:t>
            </a:r>
            <a:endParaRPr lang="en-IN" dirty="0"/>
          </a:p>
        </p:txBody>
      </p:sp>
      <p:sp>
        <p:nvSpPr>
          <p:cNvPr id="3" name="Oval 2">
            <a:extLst>
              <a:ext uri="{FF2B5EF4-FFF2-40B4-BE49-F238E27FC236}">
                <a16:creationId xmlns:a16="http://schemas.microsoft.com/office/drawing/2014/main" id="{46D55EB0-7AB8-440D-A344-BE8DB9481EDD}"/>
              </a:ext>
            </a:extLst>
          </p:cNvPr>
          <p:cNvSpPr/>
          <p:nvPr/>
        </p:nvSpPr>
        <p:spPr>
          <a:xfrm>
            <a:off x="6024069" y="3644288"/>
            <a:ext cx="1821460" cy="95318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Delete feedback response</a:t>
            </a:r>
            <a:endParaRPr lang="en-IN" dirty="0"/>
          </a:p>
        </p:txBody>
      </p:sp>
      <p:pic>
        <p:nvPicPr>
          <p:cNvPr id="15" name="Picture 14">
            <a:extLst>
              <a:ext uri="{FF2B5EF4-FFF2-40B4-BE49-F238E27FC236}">
                <a16:creationId xmlns:a16="http://schemas.microsoft.com/office/drawing/2014/main" id="{AD76F713-5661-4CAA-B376-3B4090E58BA5}"/>
              </a:ext>
            </a:extLst>
          </p:cNvPr>
          <p:cNvPicPr>
            <a:picLocks noChangeAspect="1"/>
          </p:cNvPicPr>
          <p:nvPr/>
        </p:nvPicPr>
        <p:blipFill>
          <a:blip r:embed="rId2"/>
          <a:stretch>
            <a:fillRect/>
          </a:stretch>
        </p:blipFill>
        <p:spPr>
          <a:xfrm rot="1419982">
            <a:off x="4089323" y="2692326"/>
            <a:ext cx="1886876" cy="1120917"/>
          </a:xfrm>
          <a:prstGeom prst="rect">
            <a:avLst/>
          </a:prstGeom>
        </p:spPr>
      </p:pic>
    </p:spTree>
    <p:extLst>
      <p:ext uri="{BB962C8B-B14F-4D97-AF65-F5344CB8AC3E}">
        <p14:creationId xmlns:p14="http://schemas.microsoft.com/office/powerpoint/2010/main" val="47733715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0F8AF-FF96-4B7C-B49F-DC9982218883}"/>
              </a:ext>
            </a:extLst>
          </p:cNvPr>
          <p:cNvSpPr>
            <a:spLocks noGrp="1"/>
          </p:cNvSpPr>
          <p:nvPr>
            <p:ph type="title"/>
          </p:nvPr>
        </p:nvSpPr>
        <p:spPr>
          <a:xfrm>
            <a:off x="677334" y="609600"/>
            <a:ext cx="8596668" cy="1320800"/>
          </a:xfrm>
        </p:spPr>
        <p:txBody>
          <a:bodyPr/>
          <a:lstStyle/>
          <a:p>
            <a:pPr algn="ctr"/>
            <a:r>
              <a:rPr lang="en-US" dirty="0"/>
              <a:t>Entity Relationship Diagram</a:t>
            </a:r>
            <a:endParaRPr lang="en-IN" dirty="0"/>
          </a:p>
        </p:txBody>
      </p:sp>
      <p:pic>
        <p:nvPicPr>
          <p:cNvPr id="4" name="Picture 3" descr="A screenshot of a cell phone&#10;&#10;Description automatically generated">
            <a:extLst>
              <a:ext uri="{FF2B5EF4-FFF2-40B4-BE49-F238E27FC236}">
                <a16:creationId xmlns:a16="http://schemas.microsoft.com/office/drawing/2014/main" id="{61553603-4418-4C04-9150-D3CA365EED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5041" y="1270001"/>
            <a:ext cx="8947079" cy="5052142"/>
          </a:xfrm>
          <a:prstGeom prst="rect">
            <a:avLst/>
          </a:prstGeom>
        </p:spPr>
      </p:pic>
      <p:sp>
        <p:nvSpPr>
          <p:cNvPr id="7" name="Content Placeholder 6">
            <a:extLst>
              <a:ext uri="{FF2B5EF4-FFF2-40B4-BE49-F238E27FC236}">
                <a16:creationId xmlns:a16="http://schemas.microsoft.com/office/drawing/2014/main" id="{7468EE10-219E-4F9A-89DA-C964707E9969}"/>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1963029420"/>
      </p:ext>
    </p:extLst>
  </p:cSld>
  <p:clrMapOvr>
    <a:masterClrMapping/>
  </p:clrMapOvr>
  <p:transition spd="slow">
    <p:wipe/>
  </p:transition>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0</TotalTime>
  <Words>542</Words>
  <Application>Microsoft Office PowerPoint</Application>
  <PresentationFormat>Widescreen</PresentationFormat>
  <Paragraphs>63</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Trebuchet MS</vt:lpstr>
      <vt:lpstr>Wingdings</vt:lpstr>
      <vt:lpstr>Wingdings 3</vt:lpstr>
      <vt:lpstr>Facet</vt:lpstr>
      <vt:lpstr>Web Application for Training and Placement Cell</vt:lpstr>
      <vt:lpstr>ABSTRACT :</vt:lpstr>
      <vt:lpstr>OBJECTIVE :</vt:lpstr>
      <vt:lpstr>Technologies Used :</vt:lpstr>
      <vt:lpstr>ANALYSIS :</vt:lpstr>
      <vt:lpstr>DFD CONTEXT LEVEL </vt:lpstr>
      <vt:lpstr>DFD LEVEL – 1 (FEEDBACK)</vt:lpstr>
      <vt:lpstr>DFD LEVEL – 2 (ADMIN)</vt:lpstr>
      <vt:lpstr>Entity Relationship Diagram</vt:lpstr>
      <vt:lpstr>Welcome Page</vt:lpstr>
      <vt:lpstr>Feedback Module page</vt:lpstr>
      <vt:lpstr>Feedback Submit    </vt:lpstr>
      <vt:lpstr>Feedback Search</vt:lpstr>
      <vt:lpstr>Admin Login          </vt:lpstr>
      <vt:lpstr>Admin Operations :</vt:lpstr>
      <vt:lpstr>Adding a student</vt:lpstr>
      <vt:lpstr>Update student details</vt:lpstr>
      <vt:lpstr>View all student data (Output)</vt:lpstr>
      <vt:lpstr>View all feedback data (Output)</vt:lpstr>
      <vt:lpstr>Deleting Feedback Response :</vt:lpstr>
      <vt:lpstr>Testing :</vt:lpstr>
      <vt:lpstr>Future extension of project :</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Application for Training and Placement Cell</dc:title>
  <dc:creator>Vamsi Bheemi reddy</dc:creator>
  <cp:lastModifiedBy>Vamsi Bheemi reddy</cp:lastModifiedBy>
  <cp:revision>37</cp:revision>
  <dcterms:created xsi:type="dcterms:W3CDTF">2019-10-13T16:39:03Z</dcterms:created>
  <dcterms:modified xsi:type="dcterms:W3CDTF">2019-10-18T02:00:14Z</dcterms:modified>
</cp:coreProperties>
</file>

<file path=docProps/thumbnail.jpeg>
</file>